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8" r:id="rId5"/>
    <p:sldId id="279" r:id="rId6"/>
    <p:sldId id="281" r:id="rId7"/>
    <p:sldId id="280" r:id="rId8"/>
    <p:sldId id="282" r:id="rId9"/>
    <p:sldId id="277" r:id="rId10"/>
    <p:sldId id="276" r:id="rId11"/>
    <p:sldId id="275" r:id="rId12"/>
    <p:sldId id="259" r:id="rId13"/>
    <p:sldId id="264" r:id="rId14"/>
    <p:sldId id="273" r:id="rId15"/>
    <p:sldId id="274" r:id="rId16"/>
    <p:sldId id="283" r:id="rId17"/>
    <p:sldId id="285" r:id="rId18"/>
    <p:sldId id="284" r:id="rId19"/>
    <p:sldId id="272" r:id="rId20"/>
    <p:sldId id="270" r:id="rId21"/>
    <p:sldId id="271" r:id="rId22"/>
    <p:sldId id="268" r:id="rId23"/>
    <p:sldId id="266" r:id="rId24"/>
    <p:sldId id="260" r:id="rId25"/>
    <p:sldId id="261" r:id="rId26"/>
    <p:sldId id="263" r:id="rId27"/>
    <p:sldId id="262" r:id="rId28"/>
    <p:sldId id="286" r:id="rId29"/>
    <p:sldId id="287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290" y="-9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Straight Connector 6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79469-B962-4968-99A9-022E6FD46FA5}" type="datetimeFigureOut">
              <a:rPr lang="en-US"/>
              <a:pPr>
                <a:defRPr/>
              </a:pPr>
              <a:t>5/26/2010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C9428F27-FBCC-4036-A0AC-A9CFE37F60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ABAE8-2DA9-415B-9A81-3B36CE4468D8}" type="datetimeFigureOut">
              <a:rPr lang="en-US"/>
              <a:pPr>
                <a:defRPr/>
              </a:pPr>
              <a:t>5/26/2010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615DB-CF49-4372-9602-9275D3E1C7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traight Connector 12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Oval 13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Oval 14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BA7D5B-474A-4C19-961C-D73371422B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AEB4E-DC63-47C3-9C59-F62F6341B67F}" type="datetimeFigureOut">
              <a:rPr lang="en-US"/>
              <a:pPr>
                <a:defRPr/>
              </a:pPr>
              <a:t>5/26/2010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28C68-A374-41E0-A82F-A9F9E5C4BC9E}" type="datetimeFigureOut">
              <a:rPr lang="en-US"/>
              <a:pPr>
                <a:defRPr/>
              </a:pPr>
              <a:t>5/26/2010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702B1-173B-425A-B19E-B441E18B3F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Oval 9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0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984C4-EB77-40B5-8964-741686968F93}" type="datetimeFigureOut">
              <a:rPr lang="en-US"/>
              <a:pPr>
                <a:defRPr/>
              </a:pPr>
              <a:t>5/26/2010</a:t>
            </a:fld>
            <a:endParaRPr lang="en-US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2DECE5B5-EE9D-4E8E-A769-F9D189144C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7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49910-49DB-4BE3-8201-144E66E2C0A4}" type="datetimeFigureOut">
              <a:rPr lang="en-US"/>
              <a:pPr>
                <a:defRPr/>
              </a:pPr>
              <a:t>5/26/2010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44503-1D5D-45BE-9BD6-05F76C0885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Rectangle 10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Straight Connector 14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Oval 24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Oval 2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82001-CC1F-4311-838F-DB144E3DF058}" type="datetimeFigureOut">
              <a:rPr lang="en-US"/>
              <a:pPr>
                <a:defRPr/>
              </a:pPr>
              <a:t>5/26/2010</a:t>
            </a:fld>
            <a:endParaRPr lang="en-US"/>
          </a:p>
        </p:txBody>
      </p:sp>
      <p:sp>
        <p:nvSpPr>
          <p:cNvPr id="19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50672076-5708-475A-AAB5-9E1C10754D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0D9D2-8E92-43EC-AA90-9E771FC0ED49}" type="datetimeFigureOut">
              <a:rPr lang="en-US"/>
              <a:pPr>
                <a:defRPr/>
              </a:pPr>
              <a:t>5/26/2010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B5C91C-C241-4AE4-9F35-CC56E5C441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2BCB5-62EF-4150-B245-471877AE0A48}" type="datetimeFigureOut">
              <a:rPr lang="en-US"/>
              <a:pPr>
                <a:defRPr/>
              </a:pPr>
              <a:t>5/26/2010</a:t>
            </a:fld>
            <a:endParaRPr lang="en-US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B5789E4-E2D2-4AD9-AE38-2860329EBE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0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 smtClean="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56F08ACB-8F3E-4A95-BE07-E0A19CE39F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6D5E3-1C7A-441C-9975-2CF5FF9401DA}" type="datetimeFigureOut">
              <a:rPr lang="en-US"/>
              <a:pPr>
                <a:defRPr/>
              </a:pPr>
              <a:t>5/26/2010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Oval 12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F4A31-02BA-46C5-AAE8-BB83F9E894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Date Placeholder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4955D-4022-462D-BD81-FE380721DA57}" type="datetimeFigureOut">
              <a:rPr lang="en-US"/>
              <a:pPr>
                <a:defRPr/>
              </a:pPr>
              <a:t>5/26/2010</a:t>
            </a:fld>
            <a:endParaRPr lang="en-US"/>
          </a:p>
        </p:txBody>
      </p:sp>
      <p:sp>
        <p:nvSpPr>
          <p:cNvPr id="18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73943527-7E51-4741-A591-34EE7FDA1437}" type="datetimeFigureOut">
              <a:rPr lang="en-US"/>
              <a:pPr>
                <a:defRPr/>
              </a:pPr>
              <a:t>5/26/2010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smtClean="0">
                <a:solidFill>
                  <a:schemeClr val="accent3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244DED2-E7B8-4CE3-929C-DBFA9B9FC8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8" name="Title Placeholder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rgbClr val="CF5716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300">
          <a:solidFill>
            <a:srgbClr val="CF5716"/>
          </a:solidFill>
          <a:latin typeface="Georg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3300">
          <a:solidFill>
            <a:srgbClr val="CF5716"/>
          </a:solidFill>
          <a:latin typeface="Georg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3300">
          <a:solidFill>
            <a:srgbClr val="CF5716"/>
          </a:solidFill>
          <a:latin typeface="Georg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3300">
          <a:solidFill>
            <a:srgbClr val="CF5716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CF5716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CF5716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CF5716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CF5716"/>
          </a:solidFill>
          <a:latin typeface="Georgia" pitchFamily="18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fontAlgn="base">
        <a:spcBef>
          <a:spcPct val="20000"/>
        </a:spcBef>
        <a:spcAft>
          <a:spcPct val="0"/>
        </a:spcAft>
        <a:buClr>
          <a:srgbClr val="EB641B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fontAlgn="base">
        <a:spcBef>
          <a:spcPct val="20000"/>
        </a:spcBef>
        <a:spcAft>
          <a:spcPct val="0"/>
        </a:spcAft>
        <a:buClr>
          <a:srgbClr val="39639D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ct val="20000"/>
        </a:spcBef>
        <a:spcAft>
          <a:spcPct val="0"/>
        </a:spcAft>
        <a:buClr>
          <a:srgbClr val="474B78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hyperlink" Target="http://www.youtube.com/watch?v=V50igjvq1t8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hyperlink" Target="http://www.youtube.com/watch?v=grQR3_oqkKQ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oubledteen101.com.articles26.htm/" TargetMode="External"/><Relationship Id="rId2" Type="http://schemas.openxmlformats.org/officeDocument/2006/relationships/hyperlink" Target="http://labranda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teenbodybuilding.com/" TargetMode="External"/><Relationship Id="rId4" Type="http://schemas.openxmlformats.org/officeDocument/2006/relationships/hyperlink" Target="http://www/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ifeinthefastlane.ca/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youtube.com/watch?v=vP-ZthqnYSw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4724400"/>
            <a:ext cx="6400800" cy="12954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Zach Christie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1985 Senior SEMINAR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</p:txBody>
      </p:sp>
      <p:sp>
        <p:nvSpPr>
          <p:cNvPr id="13315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Performance, Endurance, and Muscle: The art of Bodybuilding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chris-benoit-pic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62000" y="1752600"/>
            <a:ext cx="2314575" cy="4152900"/>
          </a:xfrm>
        </p:spPr>
      </p:pic>
      <p:pic>
        <p:nvPicPr>
          <p:cNvPr id="17413" name="Picture 5" descr="211greg-comedycentr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1600200"/>
            <a:ext cx="2133600" cy="1952625"/>
          </a:xfrm>
          <a:prstGeom prst="rect">
            <a:avLst/>
          </a:prstGeom>
          <a:noFill/>
        </p:spPr>
      </p:pic>
      <p:pic>
        <p:nvPicPr>
          <p:cNvPr id="17414" name="Picture 6" descr="schwarzenegg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4343400"/>
            <a:ext cx="4333875" cy="1733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Content Placeholder 3" descr="acne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0" y="3733800"/>
            <a:ext cx="2060575" cy="1544638"/>
          </a:xfrm>
        </p:spPr>
      </p:pic>
      <p:pic>
        <p:nvPicPr>
          <p:cNvPr id="18436" name="Picture 4" descr="bice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905000"/>
            <a:ext cx="1560513" cy="2324100"/>
          </a:xfrm>
          <a:prstGeom prst="rect">
            <a:avLst/>
          </a:prstGeom>
          <a:noFill/>
        </p:spPr>
      </p:pic>
      <p:pic>
        <p:nvPicPr>
          <p:cNvPr id="18437" name="Picture 5" descr="bicep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905000"/>
            <a:ext cx="1277938" cy="2286000"/>
          </a:xfrm>
          <a:prstGeom prst="rect">
            <a:avLst/>
          </a:prstGeom>
          <a:noFill/>
        </p:spPr>
      </p:pic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288925" y="1484313"/>
            <a:ext cx="858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Poor Richard" pitchFamily="18" charset="0"/>
              </a:rPr>
              <a:t>Natural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2057400" y="1476375"/>
            <a:ext cx="752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Poor Richard" pitchFamily="18" charset="0"/>
              </a:rPr>
              <a:t>Juiced</a:t>
            </a:r>
          </a:p>
        </p:txBody>
      </p:sp>
      <p:pic>
        <p:nvPicPr>
          <p:cNvPr id="18441" name="Picture 9" descr="leg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6400" y="4343400"/>
            <a:ext cx="1558925" cy="1863725"/>
          </a:xfrm>
          <a:prstGeom prst="rect">
            <a:avLst/>
          </a:prstGeom>
          <a:noFill/>
        </p:spPr>
      </p:pic>
      <p:pic>
        <p:nvPicPr>
          <p:cNvPr id="18442" name="Picture 10" descr="ches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0" y="1905000"/>
            <a:ext cx="2882900" cy="1689100"/>
          </a:xfrm>
          <a:prstGeom prst="rect">
            <a:avLst/>
          </a:prstGeom>
          <a:noFill/>
        </p:spPr>
      </p:pic>
      <p:pic>
        <p:nvPicPr>
          <p:cNvPr id="18443" name="Picture 11" descr="ivan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163" y="4343400"/>
            <a:ext cx="1201737" cy="1854200"/>
          </a:xfrm>
          <a:prstGeom prst="rect">
            <a:avLst/>
          </a:prstGeom>
          <a:noFill/>
        </p:spPr>
      </p:pic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3886200" y="5257800"/>
            <a:ext cx="19161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Poor Richard" pitchFamily="18" charset="0"/>
              </a:rPr>
              <a:t>Acne- covered back</a:t>
            </a:r>
          </a:p>
        </p:txBody>
      </p:sp>
      <p:pic>
        <p:nvPicPr>
          <p:cNvPr id="18445" name="Picture 13" descr="rodney_abs_pose2small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53200" y="4038600"/>
            <a:ext cx="1981200" cy="1685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s7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4191000"/>
            <a:ext cx="2084265" cy="1295400"/>
          </a:xfrm>
        </p:spPr>
      </p:pic>
      <p:pic>
        <p:nvPicPr>
          <p:cNvPr id="4" name="Picture 3" descr="fertilit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2057400"/>
            <a:ext cx="1404938" cy="1404938"/>
          </a:xfrm>
          <a:prstGeom prst="rect">
            <a:avLst/>
          </a:prstGeom>
        </p:spPr>
      </p:pic>
      <p:pic>
        <p:nvPicPr>
          <p:cNvPr id="5" name="Picture 4" descr="big-liver-vs-little-liver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9800" y="2057400"/>
            <a:ext cx="2444750" cy="22153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15000" y="1600200"/>
            <a:ext cx="30925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Poor Richard"/>
              </a:rPr>
              <a:t>Liver  Damage vs. Healthy Liver</a:t>
            </a:r>
            <a:endParaRPr lang="en-US" sz="1600" dirty="0">
              <a:latin typeface="Poor Richard"/>
            </a:endParaRPr>
          </a:p>
        </p:txBody>
      </p:sp>
      <p:pic>
        <p:nvPicPr>
          <p:cNvPr id="7" name="Picture 6" descr="DEPRESSIO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2800" y="1524000"/>
            <a:ext cx="1476687" cy="1748028"/>
          </a:xfrm>
          <a:prstGeom prst="rect">
            <a:avLst/>
          </a:prstGeom>
        </p:spPr>
      </p:pic>
      <p:pic>
        <p:nvPicPr>
          <p:cNvPr id="8" name="Picture 7" descr="bald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53200" y="4648200"/>
            <a:ext cx="1701800" cy="1409700"/>
          </a:xfrm>
          <a:prstGeom prst="rect">
            <a:avLst/>
          </a:prstGeom>
        </p:spPr>
      </p:pic>
      <p:pic>
        <p:nvPicPr>
          <p:cNvPr id="9" name="Picture 8" descr="fist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57600" y="4267200"/>
            <a:ext cx="1663700" cy="16503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1" name="Straight Arrow Connector 10"/>
          <p:cNvCxnSpPr/>
          <p:nvPr/>
        </p:nvCxnSpPr>
        <p:spPr>
          <a:xfrm>
            <a:off x="4191000" y="335280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4953000" y="243840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rot="16200000" flipH="1">
            <a:off x="4876800" y="3429000"/>
            <a:ext cx="1676400" cy="1524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>
            <a:off x="2667000" y="3429000"/>
            <a:ext cx="7620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0800000" flipV="1">
            <a:off x="1981200" y="2743200"/>
            <a:ext cx="12954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Content Placeholder 3" descr="female_bodybuilder_frightening_20100322_1658365309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" y="4648200"/>
            <a:ext cx="1922463" cy="1716088"/>
          </a:xfrm>
        </p:spPr>
      </p:pic>
      <p:pic>
        <p:nvPicPr>
          <p:cNvPr id="4" name="Picture 3" descr="633713714278912910-WT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10400" y="1600200"/>
            <a:ext cx="1631950" cy="1919941"/>
          </a:xfrm>
          <a:prstGeom prst="rect">
            <a:avLst/>
          </a:prstGeom>
        </p:spPr>
      </p:pic>
      <p:pic>
        <p:nvPicPr>
          <p:cNvPr id="5" name="Picture 4" descr="testosterone-increase-sex-in-wome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8200" y="4572000"/>
            <a:ext cx="2286000" cy="1607344"/>
          </a:xfrm>
          <a:prstGeom prst="rect">
            <a:avLst/>
          </a:prstGeom>
        </p:spPr>
      </p:pic>
      <p:pic>
        <p:nvPicPr>
          <p:cNvPr id="6" name="Picture 5" descr="2938376882_1a37c255f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3400" y="1371600"/>
            <a:ext cx="2032000" cy="1715008"/>
          </a:xfrm>
          <a:prstGeom prst="rect">
            <a:avLst/>
          </a:prstGeom>
        </p:spPr>
      </p:pic>
      <p:pic>
        <p:nvPicPr>
          <p:cNvPr id="7" name="Picture 6" descr="mood-swing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90800" y="3657600"/>
            <a:ext cx="1576388" cy="2367367"/>
          </a:xfrm>
          <a:prstGeom prst="rect">
            <a:avLst/>
          </a:prstGeom>
        </p:spPr>
      </p:pic>
      <p:pic>
        <p:nvPicPr>
          <p:cNvPr id="8" name="Picture 7" descr="Nicol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00600" y="1981200"/>
            <a:ext cx="1367162" cy="182403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572000" y="3810000"/>
            <a:ext cx="18036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Poor Richard"/>
              </a:rPr>
              <a:t>Male-like features</a:t>
            </a:r>
            <a:endParaRPr lang="en-US" sz="1600" dirty="0">
              <a:latin typeface="Poor Richar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9600" y="3048000"/>
            <a:ext cx="19960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Poor Richard"/>
              </a:rPr>
              <a:t>Deepening of voice </a:t>
            </a:r>
            <a:endParaRPr lang="en-US" sz="1600" dirty="0">
              <a:latin typeface="Poor Richard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rot="5400000">
            <a:off x="1143000" y="3962400"/>
            <a:ext cx="762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6200000" flipH="1">
            <a:off x="1866900" y="3619500"/>
            <a:ext cx="6858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2819400" y="1905000"/>
            <a:ext cx="17526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505200" y="1752600"/>
            <a:ext cx="33528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rot="16200000" flipH="1">
            <a:off x="2933700" y="2476500"/>
            <a:ext cx="1828800" cy="16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F5716"/>
                </a:solidFill>
              </a:rPr>
              <a:t>The Difference?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r>
              <a:rPr lang="en-US" sz="2800" u="sng" dirty="0" smtClean="0">
                <a:latin typeface="Poor Richard"/>
              </a:rPr>
              <a:t>Natural</a:t>
            </a:r>
          </a:p>
          <a:p>
            <a:r>
              <a:rPr lang="en-US" sz="1800" dirty="0" smtClean="0">
                <a:latin typeface="Poor Richard"/>
              </a:rPr>
              <a:t>- without the use of illegal substances</a:t>
            </a:r>
          </a:p>
          <a:p>
            <a:pPr lvl="1"/>
            <a:r>
              <a:rPr lang="en-US" sz="1300" dirty="0" smtClean="0">
                <a:latin typeface="Poor Richard"/>
              </a:rPr>
              <a:t>Performance-enhancing drugs</a:t>
            </a:r>
          </a:p>
          <a:p>
            <a:pPr lvl="1"/>
            <a:r>
              <a:rPr lang="en-US" sz="1300" dirty="0" smtClean="0">
                <a:latin typeface="Poor Richard"/>
              </a:rPr>
              <a:t>Anabolic Steroids</a:t>
            </a:r>
          </a:p>
          <a:p>
            <a:pPr lvl="1"/>
            <a:r>
              <a:rPr lang="en-US" sz="1300" dirty="0" smtClean="0">
                <a:latin typeface="Poor Richard"/>
              </a:rPr>
              <a:t>Human Growth Hormones</a:t>
            </a:r>
          </a:p>
          <a:p>
            <a:r>
              <a:rPr lang="en-US" sz="1800" dirty="0" smtClean="0">
                <a:latin typeface="Poor Richard"/>
              </a:rPr>
              <a:t>Drug Testing</a:t>
            </a:r>
          </a:p>
          <a:p>
            <a:pPr lvl="1"/>
            <a:r>
              <a:rPr lang="en-US" sz="1400" dirty="0" smtClean="0">
                <a:latin typeface="Poor Richard"/>
              </a:rPr>
              <a:t>I.N.B.A. (International Natural Bodybuilding Association)</a:t>
            </a:r>
          </a:p>
          <a:p>
            <a:pPr lvl="2"/>
            <a:r>
              <a:rPr lang="en-US" sz="1200" dirty="0" smtClean="0">
                <a:latin typeface="Poor Richard"/>
              </a:rPr>
              <a:t>Follows  </a:t>
            </a:r>
            <a:r>
              <a:rPr lang="en-US" sz="1200" dirty="0" smtClean="0"/>
              <a:t>I.O.C. (International Olympics Committee)</a:t>
            </a:r>
          </a:p>
          <a:p>
            <a:pPr lvl="1"/>
            <a:r>
              <a:rPr lang="en-US" sz="1400" dirty="0" smtClean="0">
                <a:latin typeface="Poor Richard"/>
              </a:rPr>
              <a:t>Urinalysis</a:t>
            </a:r>
          </a:p>
          <a:p>
            <a:r>
              <a:rPr lang="en-US" sz="1900" dirty="0" smtClean="0">
                <a:latin typeface="Poor Richard"/>
              </a:rPr>
              <a:t>Other products used</a:t>
            </a:r>
          </a:p>
          <a:p>
            <a:pPr lvl="1"/>
            <a:r>
              <a:rPr lang="en-US" sz="1400" dirty="0" smtClean="0">
                <a:latin typeface="Poor Richard"/>
              </a:rPr>
              <a:t>Legal Supplements</a:t>
            </a:r>
          </a:p>
          <a:p>
            <a:pPr lvl="1"/>
            <a:r>
              <a:rPr lang="en-US" sz="1400" dirty="0" smtClean="0">
                <a:latin typeface="Poor Richard"/>
              </a:rPr>
              <a:t>Whey Protein</a:t>
            </a:r>
          </a:p>
          <a:p>
            <a:pPr lvl="1"/>
            <a:r>
              <a:rPr lang="en-US" sz="1400" dirty="0" smtClean="0">
                <a:latin typeface="Poor Richard"/>
              </a:rPr>
              <a:t>Anabolic  Metabolite</a:t>
            </a:r>
          </a:p>
          <a:p>
            <a:endParaRPr lang="en-US" sz="2100" dirty="0" smtClean="0">
              <a:latin typeface="Poor Richard"/>
            </a:endParaRPr>
          </a:p>
          <a:p>
            <a:pPr lvl="1"/>
            <a:endParaRPr lang="en-US" sz="1300" dirty="0" smtClean="0">
              <a:latin typeface="Poor Richard"/>
            </a:endParaRPr>
          </a:p>
        </p:txBody>
      </p:sp>
      <p:pic>
        <p:nvPicPr>
          <p:cNvPr id="4" name="Picture 3" descr="NortonSideches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6400" y="1676400"/>
            <a:ext cx="3300413" cy="2198211"/>
          </a:xfrm>
          <a:prstGeom prst="rect">
            <a:avLst/>
          </a:prstGeom>
        </p:spPr>
      </p:pic>
      <p:pic>
        <p:nvPicPr>
          <p:cNvPr id="5" name="Picture 4" descr="imagesCAVND0D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3200" y="5029200"/>
            <a:ext cx="885825" cy="11715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imagesCAF9YUY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33800" y="5029200"/>
            <a:ext cx="1057275" cy="1057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imagesCA9JJN6B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76800" y="5029200"/>
            <a:ext cx="1066800" cy="1066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F5716"/>
                </a:solidFill>
              </a:rPr>
              <a:t>Continued….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r>
              <a:rPr lang="en-US" sz="2800" u="sng" dirty="0" smtClean="0">
                <a:latin typeface="Poor Richard"/>
              </a:rPr>
              <a:t>Juiced</a:t>
            </a:r>
          </a:p>
          <a:p>
            <a:r>
              <a:rPr lang="en-US" sz="1800" u="sng" dirty="0" smtClean="0">
                <a:latin typeface="Poor Richard"/>
              </a:rPr>
              <a:t>With the use of steroids</a:t>
            </a:r>
          </a:p>
          <a:p>
            <a:pPr lvl="1"/>
            <a:r>
              <a:rPr lang="en-US" sz="1300" u="sng" dirty="0" smtClean="0">
                <a:latin typeface="Poor Richard"/>
              </a:rPr>
              <a:t>Performance-Enhancing Drugs</a:t>
            </a:r>
          </a:p>
          <a:p>
            <a:pPr lvl="1"/>
            <a:r>
              <a:rPr lang="en-US" sz="1300" u="sng" dirty="0" smtClean="0">
                <a:latin typeface="Poor Richard"/>
              </a:rPr>
              <a:t>Anabolic Steroids</a:t>
            </a:r>
          </a:p>
          <a:p>
            <a:pPr lvl="1"/>
            <a:r>
              <a:rPr lang="en-US" sz="1300" u="sng" dirty="0" smtClean="0">
                <a:latin typeface="Poor Richard"/>
              </a:rPr>
              <a:t>Human Growth Hormones</a:t>
            </a:r>
          </a:p>
          <a:p>
            <a:r>
              <a:rPr lang="en-US" sz="1800" u="sng" dirty="0" smtClean="0">
                <a:latin typeface="Poor Richard"/>
              </a:rPr>
              <a:t>Cutting</a:t>
            </a:r>
          </a:p>
          <a:p>
            <a:pPr lvl="1"/>
            <a:r>
              <a:rPr lang="en-US" sz="1300" u="sng" dirty="0" smtClean="0">
                <a:latin typeface="Poor Richard"/>
              </a:rPr>
              <a:t>“lose fat” 12-14 weeks</a:t>
            </a:r>
          </a:p>
          <a:p>
            <a:pPr lvl="1"/>
            <a:r>
              <a:rPr lang="en-US" sz="1300" u="sng" dirty="0" smtClean="0">
                <a:latin typeface="Poor Richard"/>
              </a:rPr>
              <a:t>Increasing Cardio and</a:t>
            </a:r>
          </a:p>
          <a:p>
            <a:pPr lvl="1"/>
            <a:r>
              <a:rPr lang="en-US" sz="1300" u="sng" dirty="0" smtClean="0">
                <a:latin typeface="Poor Richard"/>
              </a:rPr>
              <a:t>Reducing Calorie Intake’</a:t>
            </a:r>
          </a:p>
          <a:p>
            <a:r>
              <a:rPr lang="en-US" sz="1800" u="sng" dirty="0" smtClean="0">
                <a:latin typeface="Poor Richard"/>
              </a:rPr>
              <a:t>Bulking</a:t>
            </a:r>
          </a:p>
          <a:p>
            <a:pPr lvl="1"/>
            <a:r>
              <a:rPr lang="en-US" sz="1300" u="sng" dirty="0" smtClean="0">
                <a:latin typeface="Poor Richard"/>
              </a:rPr>
              <a:t>“gain weight”</a:t>
            </a:r>
          </a:p>
          <a:p>
            <a:pPr lvl="1"/>
            <a:r>
              <a:rPr lang="en-US" sz="1300" u="sng" dirty="0" smtClean="0">
                <a:latin typeface="Poor Richard"/>
              </a:rPr>
              <a:t>Strength training (weights)</a:t>
            </a:r>
          </a:p>
          <a:p>
            <a:pPr lvl="1"/>
            <a:r>
              <a:rPr lang="en-US" sz="1300" u="sng" dirty="0" smtClean="0">
                <a:latin typeface="Poor Richard"/>
              </a:rPr>
              <a:t>Increasing Calorie Intake</a:t>
            </a:r>
          </a:p>
          <a:p>
            <a:pPr lvl="2"/>
            <a:r>
              <a:rPr lang="en-US" sz="1100" dirty="0" smtClean="0">
                <a:latin typeface="Poor Richard"/>
              </a:rPr>
              <a:t>3500            1500-1100 daily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600200" y="52578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image0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00800" y="3962400"/>
            <a:ext cx="2185988" cy="2318808"/>
          </a:xfrm>
          <a:prstGeom prst="rect">
            <a:avLst/>
          </a:prstGeom>
        </p:spPr>
      </p:pic>
      <p:pic>
        <p:nvPicPr>
          <p:cNvPr id="7" name="Picture 6" descr="Body_Build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1752600"/>
            <a:ext cx="2398594" cy="193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octor-keep-Quie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05600" y="1447800"/>
            <a:ext cx="2025650" cy="3034896"/>
          </a:xfrm>
          <a:prstGeom prst="rect">
            <a:avLst/>
          </a:prstGeom>
        </p:spPr>
      </p:pic>
      <p:pic>
        <p:nvPicPr>
          <p:cNvPr id="5" name="Picture 4" descr="stethoscop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8800" y="2895600"/>
            <a:ext cx="3200400" cy="3200400"/>
          </a:xfrm>
          <a:prstGeom prst="rect">
            <a:avLst/>
          </a:prstGeom>
          <a:ln w="28575">
            <a:gradFill flip="none" rotWithShape="1">
              <a:gsLst>
                <a:gs pos="0">
                  <a:srgbClr val="000000"/>
                </a:gs>
                <a:gs pos="39999">
                  <a:srgbClr val="0A128C"/>
                </a:gs>
                <a:gs pos="70000">
                  <a:srgbClr val="181CC7"/>
                </a:gs>
                <a:gs pos="88000">
                  <a:srgbClr val="7005D4"/>
                </a:gs>
                <a:gs pos="100000">
                  <a:srgbClr val="8C3D91"/>
                </a:gs>
              </a:gsLst>
              <a:path path="rect">
                <a:fillToRect l="50000" t="50000" r="50000" b="50000"/>
              </a:path>
              <a:tileRect/>
            </a:gradFill>
          </a:ln>
          <a:scene3d>
            <a:camera prst="isometricOffAxis2Left"/>
            <a:lightRig rig="threePt" dir="t"/>
          </a:scene3d>
        </p:spPr>
      </p:pic>
      <p:pic>
        <p:nvPicPr>
          <p:cNvPr id="4" name="Content Placeholder 3" descr="dna.jpg"/>
          <p:cNvPicPr>
            <a:picLocks noGrp="1" noChangeAspect="1"/>
          </p:cNvPicPr>
          <p:nvPr>
            <p:ph sz="quarter" idx="1"/>
          </p:nvPr>
        </p:nvPicPr>
        <p:blipFill>
          <a:blip r:embed="rId4" cstate="print"/>
          <a:stretch>
            <a:fillRect/>
          </a:stretch>
        </p:blipFill>
        <p:spPr>
          <a:xfrm>
            <a:off x="304800" y="1676400"/>
            <a:ext cx="5029200" cy="4286250"/>
          </a:xfrm>
          <a:ln w="28575">
            <a:gradFill flip="none" rotWithShape="1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path path="shape">
                <a:fillToRect l="50000" t="50000" r="50000" b="50000"/>
              </a:path>
              <a:tileRect/>
            </a:gradFill>
          </a:ln>
          <a:effectLst>
            <a:outerShdw blurRad="50800" dist="50800" dir="5400000" sx="89000" sy="89000" algn="ctr" rotWithShape="0">
              <a:srgbClr val="000000">
                <a:alpha val="43137"/>
              </a:srgbClr>
            </a:outerShdw>
          </a:effectLst>
          <a:scene3d>
            <a:camera prst="perspectiveContrastingRightFacing"/>
            <a:lightRig rig="threePt" dir="t"/>
          </a:scene3d>
        </p:spPr>
      </p:pic>
      <p:sp>
        <p:nvSpPr>
          <p:cNvPr id="7" name="TextBox 6"/>
          <p:cNvSpPr txBox="1"/>
          <p:nvPr/>
        </p:nvSpPr>
        <p:spPr>
          <a:xfrm>
            <a:off x="2286000" y="457200"/>
            <a:ext cx="45031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Poor Richard"/>
              </a:rPr>
              <a:t>‘Doctors have the answers’</a:t>
            </a:r>
            <a:endParaRPr lang="en-US" sz="2800" dirty="0">
              <a:latin typeface="Poor Richar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Medical 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latin typeface="Poor Richard"/>
              </a:rPr>
              <a:t>Historical:</a:t>
            </a:r>
          </a:p>
          <a:p>
            <a:pPr lvl="1"/>
            <a:r>
              <a:rPr lang="en-US" dirty="0" smtClean="0">
                <a:latin typeface="Poor Richard"/>
              </a:rPr>
              <a:t>Bone Marrow Stimulation</a:t>
            </a:r>
          </a:p>
          <a:p>
            <a:pPr lvl="1"/>
            <a:r>
              <a:rPr lang="en-US" dirty="0" smtClean="0">
                <a:latin typeface="Poor Richard"/>
              </a:rPr>
              <a:t>Growth Stimulation</a:t>
            </a:r>
          </a:p>
          <a:p>
            <a:pPr lvl="1"/>
            <a:r>
              <a:rPr lang="en-US" dirty="0" smtClean="0">
                <a:latin typeface="Poor Richard"/>
              </a:rPr>
              <a:t>Child’s appetite</a:t>
            </a:r>
          </a:p>
          <a:p>
            <a:r>
              <a:rPr lang="en-US" dirty="0" smtClean="0">
                <a:latin typeface="Poor Richard"/>
              </a:rPr>
              <a:t>Present:</a:t>
            </a:r>
          </a:p>
          <a:p>
            <a:pPr lvl="1"/>
            <a:r>
              <a:rPr lang="en-US" dirty="0" smtClean="0">
                <a:latin typeface="Poor Richard"/>
              </a:rPr>
              <a:t>Induction Male Puberty</a:t>
            </a:r>
          </a:p>
          <a:p>
            <a:pPr lvl="1"/>
            <a:r>
              <a:rPr lang="en-US" dirty="0" smtClean="0">
                <a:latin typeface="Poor Richard"/>
              </a:rPr>
              <a:t>Preservation of muscle mass</a:t>
            </a:r>
          </a:p>
          <a:p>
            <a:pPr lvl="1"/>
            <a:r>
              <a:rPr lang="en-US" dirty="0" smtClean="0">
                <a:latin typeface="Poor Richard"/>
              </a:rPr>
              <a:t>Chronic diseases</a:t>
            </a:r>
          </a:p>
          <a:p>
            <a:pPr lvl="2">
              <a:buNone/>
            </a:pPr>
            <a:endParaRPr lang="en-US" dirty="0" smtClean="0">
              <a:latin typeface="Poor Richar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>
                <a:alpha val="58000"/>
              </a:srgbClr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184334" y="3601923"/>
            <a:ext cx="842960" cy="3276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275159" y="629841"/>
            <a:ext cx="1716881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1293019" y="2288382"/>
            <a:ext cx="1681162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710306" y="3565638"/>
            <a:ext cx="842960" cy="3276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776913" y="471488"/>
            <a:ext cx="1657350" cy="3609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5611585" y="2269673"/>
            <a:ext cx="1981202" cy="3603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590800" y="381000"/>
            <a:ext cx="39658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Poor Richard"/>
              </a:rPr>
              <a:t>Teenage steroid Abuse</a:t>
            </a:r>
            <a:endParaRPr lang="en-US" sz="2800" dirty="0">
              <a:latin typeface="Poor Richar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86200" y="457200"/>
            <a:ext cx="15464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Papyrus"/>
                <a:cs typeface="Papyrus"/>
              </a:rPr>
              <a:t>MOVIE</a:t>
            </a:r>
            <a:endParaRPr lang="en-US" sz="3200" dirty="0">
              <a:latin typeface="Papyrus"/>
              <a:cs typeface="Papyrus"/>
            </a:endParaRPr>
          </a:p>
        </p:txBody>
      </p:sp>
      <p:pic>
        <p:nvPicPr>
          <p:cNvPr id="7" name="Content Placeholder 6" descr="roid_busters.gif">
            <a:hlinkClick r:id="rId2"/>
          </p:cNvPr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267744" y="1527175"/>
            <a:ext cx="4572000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CF5716"/>
                </a:solidFill>
              </a:rPr>
              <a:t>Have you?</a:t>
            </a:r>
          </a:p>
        </p:txBody>
      </p:sp>
      <p:pic>
        <p:nvPicPr>
          <p:cNvPr id="4" name="Picture 3" descr="Primobolan-Strongest-Oral-Steroid.jpg"/>
          <p:cNvPicPr>
            <a:picLocks noChangeAspect="1"/>
          </p:cNvPicPr>
          <p:nvPr/>
        </p:nvPicPr>
        <p:blipFill>
          <a:blip r:embed="rId2" cstate="print">
            <a:lum bright="-20000"/>
          </a:blip>
          <a:stretch>
            <a:fillRect/>
          </a:stretch>
        </p:blipFill>
        <p:spPr>
          <a:xfrm>
            <a:off x="304800" y="1524000"/>
            <a:ext cx="8458200" cy="4724400"/>
          </a:xfrm>
          <a:prstGeom prst="rect">
            <a:avLst/>
          </a:prstGeom>
          <a:blipFill dpi="0" rotWithShape="1">
            <a:blip r:embed="rId3" cstate="print">
              <a:alphaModFix amt="35000"/>
            </a:blip>
            <a:srcRect/>
            <a:tile tx="0" ty="0" sx="100000" sy="100000" flip="none" algn="tl"/>
          </a:blipFill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704a1t45.gi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1" y="1981200"/>
            <a:ext cx="8686800" cy="3733800"/>
          </a:xfrm>
          <a:ln w="1270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895600" y="457200"/>
            <a:ext cx="30844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Poor Richard" pitchFamily="18" charset="0"/>
              </a:rPr>
              <a:t>Poll of High School</a:t>
            </a:r>
            <a:endParaRPr lang="en-US" sz="3200" dirty="0">
              <a:latin typeface="Poor Richar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untitled.bmp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2057400"/>
            <a:ext cx="7621736" cy="4128441"/>
          </a:xfrm>
        </p:spPr>
      </p:pic>
      <p:sp>
        <p:nvSpPr>
          <p:cNvPr id="5" name="TextBox 4"/>
          <p:cNvSpPr txBox="1"/>
          <p:nvPr/>
        </p:nvSpPr>
        <p:spPr>
          <a:xfrm>
            <a:off x="2971799" y="1680028"/>
            <a:ext cx="3352801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U.S Adult Percentage of Testosterone weekly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16200000" flipV="1">
            <a:off x="2606335" y="1965665"/>
            <a:ext cx="733766" cy="28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979058" y="1582058"/>
            <a:ext cx="3352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 flipH="1" flipV="1">
            <a:off x="5943600" y="1981200"/>
            <a:ext cx="7620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bw1005_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371600"/>
            <a:ext cx="4038600" cy="4572000"/>
          </a:xfrm>
        </p:spPr>
      </p:pic>
      <p:sp>
        <p:nvSpPr>
          <p:cNvPr id="5" name="TextBox 4"/>
          <p:cNvSpPr txBox="1"/>
          <p:nvPr/>
        </p:nvSpPr>
        <p:spPr>
          <a:xfrm>
            <a:off x="5181600" y="2590800"/>
            <a:ext cx="305308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latin typeface="Perpetua"/>
                <a:cs typeface="Perpetua"/>
              </a:rPr>
              <a:t>“If you give animals steroids, </a:t>
            </a:r>
          </a:p>
          <a:p>
            <a:r>
              <a:rPr lang="en-US" sz="2400" i="1" dirty="0" smtClean="0">
                <a:latin typeface="Perpetua"/>
                <a:cs typeface="Perpetua"/>
              </a:rPr>
              <a:t>they are tremendously more</a:t>
            </a:r>
          </a:p>
          <a:p>
            <a:r>
              <a:rPr lang="en-US" sz="2400" i="1" dirty="0" smtClean="0">
                <a:latin typeface="Perpetua"/>
                <a:cs typeface="Perpetua"/>
              </a:rPr>
              <a:t>aggressive” </a:t>
            </a:r>
          </a:p>
          <a:p>
            <a:endParaRPr lang="en-US" i="1" dirty="0" smtClean="0"/>
          </a:p>
          <a:p>
            <a:r>
              <a:rPr lang="en-US" i="1" dirty="0" smtClean="0">
                <a:latin typeface="Perpetua"/>
                <a:cs typeface="Perpetua"/>
              </a:rPr>
              <a:t>-Rich </a:t>
            </a:r>
            <a:r>
              <a:rPr lang="en-US" i="1" dirty="0" err="1" smtClean="0">
                <a:latin typeface="Perpetua"/>
                <a:cs typeface="Perpetua"/>
              </a:rPr>
              <a:t>Melloni</a:t>
            </a:r>
            <a:endParaRPr lang="en-US" dirty="0">
              <a:latin typeface="Perpetua"/>
              <a:cs typeface="Perpetu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33800" y="457200"/>
            <a:ext cx="1942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Papyrus"/>
                <a:cs typeface="Papyrus"/>
              </a:rPr>
              <a:t>Anger I see?</a:t>
            </a:r>
            <a:endParaRPr lang="en-US" sz="2400" dirty="0">
              <a:latin typeface="Papyrus"/>
              <a:cs typeface="Papyru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/>
            </a:gs>
            <a:gs pos="100000">
              <a:srgbClr val="000000"/>
            </a:gs>
            <a:gs pos="50000">
              <a:schemeClr val="bg2"/>
            </a:gs>
            <a:gs pos="75000">
              <a:schemeClr val="bg2"/>
            </a:gs>
            <a:gs pos="33000">
              <a:schemeClr val="accent1">
                <a:lumMod val="5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creen shot 2010-05-18 at 1.31.13 AM.png">
            <a:hlinkClick r:id="rId2" highlightClick="1"/>
          </p:cNvPr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600994" y="1965325"/>
            <a:ext cx="5905500" cy="36957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F5716"/>
                </a:solidFill>
              </a:rPr>
              <a:t>Can you help?</a:t>
            </a:r>
          </a:p>
        </p:txBody>
      </p:sp>
      <p:pic>
        <p:nvPicPr>
          <p:cNvPr id="4" name="Content Placeholder 3" descr="Pointing_Finger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590800" y="1752600"/>
            <a:ext cx="4154905" cy="4267200"/>
          </a:xfrm>
          <a:blipFill dpi="0" rotWithShape="1">
            <a:blip r:embed="rId3" cstate="print">
              <a:alphaModFix amt="38000"/>
            </a:blip>
            <a:srcRect/>
            <a:tile tx="0" ty="0" sx="100000" sy="100000" flip="none" algn="tl"/>
          </a:blipFill>
          <a:effectLst>
            <a:outerShdw blurRad="50800" dist="50800" dir="5400000" algn="ctr" rotWithShape="0">
              <a:srgbClr val="000000">
                <a:alpha val="54000"/>
              </a:srgbClr>
            </a:outerShdw>
            <a:softEdge rad="635000"/>
          </a:effectLst>
        </p:spPr>
      </p:pic>
      <p:sp>
        <p:nvSpPr>
          <p:cNvPr id="6" name="TextBox 5"/>
          <p:cNvSpPr txBox="1"/>
          <p:nvPr/>
        </p:nvSpPr>
        <p:spPr>
          <a:xfrm rot="21162418">
            <a:off x="1240235" y="2017474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Diet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 rot="616088">
            <a:off x="6781800" y="1981200"/>
            <a:ext cx="1941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Strength Training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 rot="466469">
            <a:off x="1905000" y="5334000"/>
            <a:ext cx="1065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Vitamins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 rot="20693603">
            <a:off x="7162800" y="5181600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Portioning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3000" t="12000" r="2000" b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228600" y="1527174"/>
          <a:ext cx="8577265" cy="5056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620"/>
                <a:gridCol w="1075960"/>
                <a:gridCol w="1075960"/>
                <a:gridCol w="1383378"/>
                <a:gridCol w="1152815"/>
                <a:gridCol w="922252"/>
                <a:gridCol w="1152815"/>
                <a:gridCol w="1503465"/>
              </a:tblGrid>
              <a:tr h="60642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Monday - Legs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Tuesday- Back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Wednesday-Cardio/Abs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Thursday-</a:t>
                      </a:r>
                      <a:r>
                        <a:rPr lang="en-US" sz="1400" baseline="0" dirty="0" smtClean="0"/>
                        <a:t> Shoulders</a:t>
                      </a:r>
                      <a:endParaRPr 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Friday- Biceps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Saturday- Chest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Sunday- OFF</a:t>
                      </a:r>
                      <a:endParaRPr lang="en-US" sz="1400" dirty="0"/>
                    </a:p>
                  </a:txBody>
                  <a:tcPr/>
                </a:tc>
              </a:tr>
              <a:tr h="38100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err="1" smtClean="0"/>
                        <a:t>Sqauts</a:t>
                      </a:r>
                      <a:r>
                        <a:rPr lang="en-US" sz="1100" dirty="0" smtClean="0"/>
                        <a:t>- </a:t>
                      </a:r>
                      <a:r>
                        <a:rPr lang="en-US" sz="1100" baseline="0" dirty="0" smtClean="0"/>
                        <a:t> 3</a:t>
                      </a:r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× 20</a:t>
                      </a:r>
                    </a:p>
                    <a:p>
                      <a:endParaRPr lang="en-US" sz="1100" baseline="0" dirty="0" smtClean="0">
                        <a:latin typeface="FrankRuehl"/>
                        <a:cs typeface="FrankRuehl"/>
                      </a:endParaRP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Barbell Lunges- 3× 15</a:t>
                      </a:r>
                    </a:p>
                    <a:p>
                      <a:endParaRPr lang="en-US" sz="1100" baseline="0" dirty="0" smtClean="0">
                        <a:latin typeface="FrankRuehl"/>
                        <a:cs typeface="FrankRuehl"/>
                      </a:endParaRP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Leg Press- 1× 10, 2× 10, 3×10</a:t>
                      </a:r>
                    </a:p>
                    <a:p>
                      <a:endParaRPr lang="en-US" sz="1100" baseline="0" dirty="0" smtClean="0">
                        <a:latin typeface="FrankRuehl"/>
                        <a:cs typeface="FrankRuehl"/>
                      </a:endParaRP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Superset*</a:t>
                      </a:r>
                    </a:p>
                    <a:p>
                      <a:r>
                        <a:rPr lang="en-US" sz="1100" baseline="0" dirty="0" err="1" smtClean="0">
                          <a:latin typeface="FrankRuehl"/>
                          <a:cs typeface="FrankRuehl"/>
                        </a:rPr>
                        <a:t>Hax</a:t>
                      </a:r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 Squats- 3× 15 w/ </a:t>
                      </a:r>
                    </a:p>
                    <a:p>
                      <a:r>
                        <a:rPr lang="en-US" sz="1100" baseline="0" dirty="0" err="1" smtClean="0">
                          <a:latin typeface="FrankRuehl"/>
                          <a:cs typeface="FrankRuehl"/>
                        </a:rPr>
                        <a:t>Curlbar</a:t>
                      </a:r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 Lunges- 10 long/high steps</a:t>
                      </a:r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Bent over rows-  3</a:t>
                      </a:r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× 15</a:t>
                      </a:r>
                    </a:p>
                    <a:p>
                      <a:endParaRPr lang="en-US" sz="1100" baseline="0" dirty="0" smtClean="0">
                        <a:latin typeface="FrankRuehl"/>
                        <a:cs typeface="FrankRuehl"/>
                      </a:endParaRP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Close-grip row w/ 200 lbs- 3× 10</a:t>
                      </a:r>
                    </a:p>
                    <a:p>
                      <a:endParaRPr lang="en-US" sz="1100" baseline="0" dirty="0" smtClean="0">
                        <a:latin typeface="FrankRuehl"/>
                        <a:cs typeface="FrankRuehl"/>
                      </a:endParaRP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T-bar rows- 1× 15 (45), 1× 15 (90), 1× 12 (135), 2× 10 (180)</a:t>
                      </a:r>
                    </a:p>
                    <a:p>
                      <a:endParaRPr lang="en-US" sz="1100" baseline="0" dirty="0" smtClean="0">
                        <a:latin typeface="FrankRuehl"/>
                        <a:cs typeface="FrankRuehl"/>
                      </a:endParaRP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Superset*</a:t>
                      </a: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Seated Kickback fly's- 3× 10</a:t>
                      </a: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Seated High Row- 3× 10</a:t>
                      </a:r>
                    </a:p>
                    <a:p>
                      <a:endParaRPr lang="en-US" sz="1100" baseline="0" dirty="0" smtClean="0">
                        <a:latin typeface="FrankRuehl"/>
                        <a:cs typeface="FrankRuehl"/>
                      </a:endParaRP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Cable rows- 5× 5 second holds, 5× 3 second holds, 5× 2 second holds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30 minutes stair</a:t>
                      </a:r>
                      <a:r>
                        <a:rPr lang="en-US" sz="1100" baseline="0" dirty="0" smtClean="0"/>
                        <a:t> climber</a:t>
                      </a:r>
                    </a:p>
                    <a:p>
                      <a:endParaRPr lang="en-US" sz="1100" baseline="0" dirty="0" smtClean="0"/>
                    </a:p>
                    <a:p>
                      <a:r>
                        <a:rPr lang="en-US" sz="1100" baseline="0" dirty="0" err="1" smtClean="0"/>
                        <a:t>Ab</a:t>
                      </a:r>
                      <a:r>
                        <a:rPr lang="en-US" sz="1100" baseline="0" dirty="0" smtClean="0"/>
                        <a:t> machine Crunches- 5</a:t>
                      </a:r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× 65lbs</a:t>
                      </a:r>
                    </a:p>
                    <a:p>
                      <a:endParaRPr lang="en-US" sz="1100" baseline="0" dirty="0" smtClean="0">
                        <a:latin typeface="FrankRuehl"/>
                        <a:cs typeface="FrankRuehl"/>
                      </a:endParaRP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Hanging leg crunches- 3× 20 (5lbs)</a:t>
                      </a:r>
                    </a:p>
                    <a:p>
                      <a:endParaRPr lang="en-US" sz="1100" baseline="0" dirty="0" smtClean="0">
                        <a:latin typeface="FrankRuehl"/>
                        <a:cs typeface="FrankRuehl"/>
                      </a:endParaRP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Abs ball crunches- 4× 30</a:t>
                      </a:r>
                    </a:p>
                    <a:p>
                      <a:endParaRPr lang="en-US" sz="1100" baseline="0" dirty="0" smtClean="0">
                        <a:latin typeface="FrankRuehl"/>
                        <a:cs typeface="FrankRuehl"/>
                      </a:endParaRP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Reverse crunch- 4× 15</a:t>
                      </a:r>
                    </a:p>
                    <a:p>
                      <a:endParaRPr lang="en-US" sz="1100" baseline="0" dirty="0" smtClean="0">
                        <a:latin typeface="FrankRuehl"/>
                        <a:cs typeface="FrankRuehl"/>
                      </a:endParaRP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Plank- 2× 2 min. holds</a:t>
                      </a:r>
                    </a:p>
                    <a:p>
                      <a:endParaRPr lang="en-US" sz="1100" baseline="0" dirty="0" smtClean="0">
                        <a:latin typeface="FrankRuehl"/>
                        <a:cs typeface="FrankRuehl"/>
                      </a:endParaRP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30 minutes  elliptical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Behind the neck</a:t>
                      </a:r>
                      <a:r>
                        <a:rPr lang="en-US" sz="1100" baseline="0" dirty="0" smtClean="0"/>
                        <a:t> presses- 3</a:t>
                      </a:r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× 15 (300lbs)</a:t>
                      </a:r>
                    </a:p>
                    <a:p>
                      <a:endParaRPr lang="en-US" sz="1100" baseline="0" dirty="0" smtClean="0">
                        <a:latin typeface="+mn-lt"/>
                        <a:cs typeface="+mn-cs"/>
                      </a:endParaRPr>
                    </a:p>
                    <a:p>
                      <a:r>
                        <a:rPr lang="en-US" sz="1100" baseline="0" dirty="0" smtClean="0">
                          <a:latin typeface="+mn-lt"/>
                          <a:cs typeface="+mn-cs"/>
                        </a:rPr>
                        <a:t>Seated Dumbbell Presses-  3</a:t>
                      </a:r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× 20 (55lbs)</a:t>
                      </a:r>
                    </a:p>
                    <a:p>
                      <a:endParaRPr lang="en-US" sz="1100" baseline="0" dirty="0" smtClean="0">
                        <a:latin typeface="FrankRuehl"/>
                        <a:cs typeface="FrankRuehl"/>
                      </a:endParaRP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Superset*</a:t>
                      </a: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Side dumbbell laterals- 3× 15 (30 lbs)</a:t>
                      </a: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Rear dumbbell fly's- 3× 15 (30 lbs)</a:t>
                      </a:r>
                    </a:p>
                    <a:p>
                      <a:endParaRPr lang="en-US" sz="1100" baseline="0" dirty="0" smtClean="0">
                        <a:latin typeface="FrankRuehl"/>
                        <a:cs typeface="FrankRuehl"/>
                      </a:endParaRP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Rear cable laterals- 3× 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Standing Barbell Curl- 3</a:t>
                      </a:r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× 20</a:t>
                      </a:r>
                    </a:p>
                    <a:p>
                      <a:endParaRPr lang="en-US" sz="1100" baseline="0" dirty="0" smtClean="0">
                        <a:latin typeface="FrankRuehl"/>
                        <a:cs typeface="FrankRuehl"/>
                      </a:endParaRP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Cable Curl- 3× 15</a:t>
                      </a:r>
                    </a:p>
                    <a:p>
                      <a:endParaRPr lang="en-US" sz="1100" baseline="0" dirty="0" smtClean="0">
                        <a:latin typeface="FrankRuehl"/>
                        <a:cs typeface="FrankRuehl"/>
                      </a:endParaRP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Outside Bicep Dumbbell Curl- 3× 20 </a:t>
                      </a:r>
                    </a:p>
                    <a:p>
                      <a:endParaRPr lang="en-US" sz="1100" baseline="0" dirty="0" smtClean="0">
                        <a:latin typeface="FrankRuehl"/>
                        <a:cs typeface="FrankRuehl"/>
                      </a:endParaRPr>
                    </a:p>
                    <a:p>
                      <a:r>
                        <a:rPr lang="en-US" sz="1100" baseline="0" dirty="0" err="1" smtClean="0">
                          <a:latin typeface="FrankRuehl"/>
                          <a:cs typeface="FrankRuehl"/>
                        </a:rPr>
                        <a:t>Curlbar</a:t>
                      </a:r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 Bicep Curls- 4× 20</a:t>
                      </a:r>
                    </a:p>
                    <a:p>
                      <a:endParaRPr lang="en-US" sz="1100" baseline="0" dirty="0" smtClean="0">
                        <a:latin typeface="FrankRuehl"/>
                        <a:cs typeface="FrankRuehl"/>
                      </a:endParaRP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Preacher Curls- 4× 15</a:t>
                      </a: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(100lbs)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Incline Chest press- 1</a:t>
                      </a:r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× 15 (90lbs), 1× 15 (180lbs)</a:t>
                      </a:r>
                      <a:r>
                        <a:rPr lang="en-US" sz="1100" baseline="0" dirty="0" smtClean="0">
                          <a:latin typeface="+mn-lt"/>
                          <a:cs typeface="+mn-cs"/>
                        </a:rPr>
                        <a:t>, 1</a:t>
                      </a:r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× 12 (250lbs), 1× 5 (300lbs)</a:t>
                      </a:r>
                    </a:p>
                    <a:p>
                      <a:endParaRPr lang="en-US" sz="1100" baseline="0" dirty="0" smtClean="0">
                        <a:latin typeface="FrankRuehl"/>
                        <a:cs typeface="FrankRuehl"/>
                      </a:endParaRP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Incline Dumbbell Fly’s- 3× 20 (75lbs)</a:t>
                      </a:r>
                    </a:p>
                    <a:p>
                      <a:endParaRPr lang="en-US" sz="1100" baseline="0" dirty="0" smtClean="0">
                        <a:latin typeface="FrankRuehl"/>
                        <a:cs typeface="FrankRuehl"/>
                      </a:endParaRP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Decline Dumbbell Press- 4× 12  (100lbs)</a:t>
                      </a:r>
                    </a:p>
                    <a:p>
                      <a:endParaRPr lang="en-US" sz="1100" baseline="0" dirty="0" smtClean="0">
                        <a:latin typeface="FrankRuehl"/>
                        <a:cs typeface="FrankRuehl"/>
                      </a:endParaRPr>
                    </a:p>
                    <a:p>
                      <a:r>
                        <a:rPr lang="en-US" sz="1100" baseline="0" dirty="0" smtClean="0">
                          <a:latin typeface="FrankRuehl"/>
                          <a:cs typeface="FrankRuehl"/>
                        </a:rPr>
                        <a:t>Cable Crossovers-  5× 20 (80 lbs)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OFF!</a:t>
                      </a:r>
                      <a:endParaRPr lang="en-US" sz="11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581400" y="304800"/>
            <a:ext cx="2133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Project : 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1000"/>
            <a:lum/>
          </a:blip>
          <a:srcRect/>
          <a:stretch>
            <a:fillRect l="1000" t="-1000" r="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600200"/>
            <a:ext cx="864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Before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162800" y="1600200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After</a:t>
            </a:r>
            <a:endParaRPr lang="en-US" dirty="0"/>
          </a:p>
        </p:txBody>
      </p:sp>
      <p:pic>
        <p:nvPicPr>
          <p:cNvPr id="6" name="Picture 5" descr="me2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905000"/>
            <a:ext cx="1978429" cy="1600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 descr="me1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400" y="3657600"/>
            <a:ext cx="2057400" cy="15430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ctangle 7"/>
          <p:cNvSpPr/>
          <p:nvPr/>
        </p:nvSpPr>
        <p:spPr>
          <a:xfrm>
            <a:off x="990600" y="228600"/>
            <a:ext cx="71481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900" cmpd="sng">
                  <a:solidFill>
                    <a:schemeClr val="accent2"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</a:t>
            </a:r>
            <a:r>
              <a:rPr 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5400" b="1" cap="none" spc="0" dirty="0" smtClean="0">
                <a:ln w="900" cmpd="sng">
                  <a:solidFill>
                    <a:schemeClr val="accent2"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month</a:t>
            </a:r>
            <a:r>
              <a:rPr 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5400" b="1" cap="none" spc="0" dirty="0" smtClean="0">
                <a:ln w="900" cmpd="sng">
                  <a:solidFill>
                    <a:schemeClr val="accent2"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Fitness</a:t>
            </a:r>
            <a:r>
              <a:rPr lang="en-US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5400" b="1" cap="none" spc="0" dirty="0" smtClean="0">
                <a:ln w="900" cmpd="sng">
                  <a:solidFill>
                    <a:schemeClr val="accent2"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Plan</a:t>
            </a:r>
            <a:endParaRPr lang="en-US" sz="5400" b="1" cap="none" spc="0" dirty="0">
              <a:ln w="900" cmpd="sng">
                <a:solidFill>
                  <a:schemeClr val="accent2">
                    <a:alpha val="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9" name="Picture 8" descr="me5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00" y="1524000"/>
            <a:ext cx="3048000" cy="2286000"/>
          </a:xfrm>
          <a:prstGeom prst="rect">
            <a:avLst/>
          </a:prstGeom>
          <a:ln w="50800" cap="rnd">
            <a:solidFill>
              <a:schemeClr val="tx1"/>
            </a:solidFill>
            <a:prstDash val="solid"/>
          </a:ln>
        </p:spPr>
      </p:pic>
      <p:pic>
        <p:nvPicPr>
          <p:cNvPr id="10" name="Picture 9" descr="me4.bmp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71800" y="4191000"/>
            <a:ext cx="3048000" cy="230345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1" name="Picture 10" descr="me3.bm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72200" y="4038600"/>
            <a:ext cx="2819400" cy="2130692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F5716"/>
                </a:solidFill>
              </a:rPr>
              <a:t>Works Cited</a:t>
            </a:r>
          </a:p>
        </p:txBody>
      </p:sp>
      <p:sp>
        <p:nvSpPr>
          <p:cNvPr id="34818" name="Content Placeholder 2"/>
          <p:cNvSpPr>
            <a:spLocks noGrp="1"/>
          </p:cNvSpPr>
          <p:nvPr>
            <p:ph sz="quarter" idx="1"/>
          </p:nvPr>
        </p:nvSpPr>
        <p:spPr>
          <a:xfrm>
            <a:off x="301625" y="1527174"/>
            <a:ext cx="8504238" cy="7007226"/>
          </a:xfrm>
        </p:spPr>
        <p:txBody>
          <a:bodyPr/>
          <a:lstStyle/>
          <a:p>
            <a:r>
              <a:rPr lang="en-US" sz="1200" dirty="0" err="1" smtClean="0"/>
              <a:t>Alayon</a:t>
            </a:r>
            <a:r>
              <a:rPr lang="en-US" sz="1200" dirty="0" smtClean="0"/>
              <a:t>, Anthony. “Anabolic Steroid Facts and Teenagers.” </a:t>
            </a:r>
            <a:r>
              <a:rPr lang="en-US" sz="1200" i="1" dirty="0" smtClean="0"/>
              <a:t>Lee’s Blog</a:t>
            </a:r>
            <a:r>
              <a:rPr lang="en-US" sz="1200" dirty="0" smtClean="0"/>
              <a:t>. </a:t>
            </a:r>
            <a:r>
              <a:rPr lang="en-US" sz="1200" dirty="0" err="1" smtClean="0"/>
              <a:t>Labranda</a:t>
            </a:r>
            <a:r>
              <a:rPr lang="en-US" sz="1200" dirty="0" smtClean="0"/>
              <a:t> Nutrition Online, 3 Aug. 2009. Web. 8 Mar. 2010. &lt;</a:t>
            </a:r>
            <a:r>
              <a:rPr lang="en-US" sz="1200" dirty="0" smtClean="0">
                <a:hlinkClick r:id="rId2"/>
              </a:rPr>
              <a:t>http://labranda.com/</a:t>
            </a:r>
            <a:r>
              <a:rPr lang="en-US" sz="1200" dirty="0" smtClean="0"/>
              <a:t>‌blog/‌</a:t>
            </a:r>
            <a:r>
              <a:rPr lang="en-US" sz="1200" dirty="0" err="1" smtClean="0"/>
              <a:t>labranda</a:t>
            </a:r>
            <a:r>
              <a:rPr lang="en-US" sz="1200" dirty="0" smtClean="0"/>
              <a:t>-news/‌anabolic-steroid-facts-and-teenagers</a:t>
            </a:r>
            <a:r>
              <a:rPr lang="en-US" sz="1200" dirty="0" smtClean="0"/>
              <a:t>&gt;.</a:t>
            </a:r>
            <a:endParaRPr lang="en-US" sz="1200" i="1" dirty="0" smtClean="0"/>
          </a:p>
          <a:p>
            <a:r>
              <a:rPr lang="en-US" sz="1200" i="1" dirty="0" smtClean="0"/>
              <a:t>Anabolic </a:t>
            </a:r>
            <a:r>
              <a:rPr lang="en-US" sz="1200" i="1" dirty="0" smtClean="0"/>
              <a:t>Steroid Abuse</a:t>
            </a:r>
            <a:r>
              <a:rPr lang="en-US" sz="1200" dirty="0" smtClean="0"/>
              <a:t>. Apr. 2000. </a:t>
            </a:r>
            <a:r>
              <a:rPr lang="en-US" sz="1200" i="1" dirty="0" smtClean="0"/>
              <a:t>The Body</a:t>
            </a:r>
            <a:r>
              <a:rPr lang="en-US" sz="1200" dirty="0" smtClean="0"/>
              <a:t>. U.S. National Institute of Drug Abuse,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8 May 2010. &lt;http://www.thebody.com/‌content/‌art6499.html</a:t>
            </a:r>
            <a:r>
              <a:rPr lang="en-US" sz="1200" dirty="0" smtClean="0"/>
              <a:t>&gt;.</a:t>
            </a:r>
          </a:p>
          <a:p>
            <a:r>
              <a:rPr lang="en-US" sz="1200" dirty="0" smtClean="0"/>
              <a:t>“Anabolic Steroids.” </a:t>
            </a:r>
            <a:r>
              <a:rPr lang="en-US" sz="1200" i="1" dirty="0" smtClean="0"/>
              <a:t>Troubled Teen 101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Jan. 2009. Web. 8 Mar. 2010. &lt;</a:t>
            </a:r>
            <a:r>
              <a:rPr lang="en-US" sz="1200" dirty="0" smtClean="0">
                <a:hlinkClick r:id="rId3"/>
              </a:rPr>
              <a:t>http://www.troubledteen101.com.articles26.htm</a:t>
            </a:r>
            <a:r>
              <a:rPr lang="en-US" sz="1200" dirty="0" smtClean="0"/>
              <a:t>&gt;.</a:t>
            </a:r>
          </a:p>
          <a:p>
            <a:r>
              <a:rPr lang="en-US" sz="1200" dirty="0" err="1" smtClean="0"/>
              <a:t>Ardener</a:t>
            </a:r>
            <a:r>
              <a:rPr lang="en-US" sz="1200" dirty="0" smtClean="0"/>
              <a:t>, S. (2005). </a:t>
            </a:r>
            <a:r>
              <a:rPr lang="en-US" sz="1200" dirty="0" err="1" smtClean="0"/>
              <a:t>Ardener’s</a:t>
            </a:r>
            <a:r>
              <a:rPr lang="en-US" sz="1200" dirty="0" smtClean="0"/>
              <a:t> “Muted Groups:” The genesis of an idea and its praxis. Women and Language. 28, 2. 1-5</a:t>
            </a:r>
            <a:r>
              <a:rPr lang="en-US" sz="1200" dirty="0" smtClean="0"/>
              <a:t>.</a:t>
            </a:r>
          </a:p>
          <a:p>
            <a:r>
              <a:rPr lang="en-US" sz="1200" i="1" dirty="0" smtClean="0"/>
              <a:t>Avoid </a:t>
            </a:r>
            <a:r>
              <a:rPr lang="en-US" sz="1200" i="1" dirty="0" smtClean="0"/>
              <a:t>Overtraining, get Big!</a:t>
            </a:r>
            <a:r>
              <a:rPr lang="en-US" sz="1200" dirty="0" smtClean="0"/>
              <a:t> July-Aug. 2002. </a:t>
            </a:r>
            <a:r>
              <a:rPr lang="en-US" sz="1200" i="1" dirty="0" err="1" smtClean="0"/>
              <a:t>GenXXL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4 Dec. 2009. Web. 12 May 2010. &lt;http://genxxl.com/‌bodybuilding/‌workout/‌avoid-overtraining/&gt;.</a:t>
            </a:r>
          </a:p>
          <a:p>
            <a:r>
              <a:rPr lang="en-US" sz="1200" dirty="0" err="1" smtClean="0"/>
              <a:t>Ballantyne</a:t>
            </a:r>
            <a:r>
              <a:rPr lang="en-US" sz="1200" dirty="0" smtClean="0"/>
              <a:t>, Chris. </a:t>
            </a:r>
            <a:r>
              <a:rPr lang="en-US" sz="1200" i="1" dirty="0" smtClean="0"/>
              <a:t>Truth of Getting Ripped Abs</a:t>
            </a:r>
            <a:r>
              <a:rPr lang="en-US" sz="1200" dirty="0" smtClean="0"/>
              <a:t>. </a:t>
            </a:r>
            <a:r>
              <a:rPr lang="en-US" sz="1200" dirty="0" err="1" smtClean="0"/>
              <a:t>N.d</a:t>
            </a:r>
            <a:r>
              <a:rPr lang="en-US" sz="1200" dirty="0" smtClean="0"/>
              <a:t>. </a:t>
            </a:r>
            <a:r>
              <a:rPr lang="en-US" sz="1200" i="1" dirty="0" smtClean="0"/>
              <a:t>Amazing </a:t>
            </a:r>
            <a:r>
              <a:rPr lang="en-US" sz="1200" i="1" dirty="0" err="1" smtClean="0"/>
              <a:t>Abdomials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8 May 2010. &lt;http://www.amazingabdominals.com/‌</a:t>
            </a:r>
            <a:r>
              <a:rPr lang="en-US" sz="1200" dirty="0" err="1" smtClean="0"/>
              <a:t>ab_articles</a:t>
            </a:r>
            <a:r>
              <a:rPr lang="en-US" sz="1200" dirty="0" smtClean="0"/>
              <a:t>/‌get_ripped_abs.shtml&gt;.</a:t>
            </a:r>
          </a:p>
          <a:p>
            <a:r>
              <a:rPr lang="en-US" sz="1200" dirty="0" smtClean="0"/>
              <a:t>Bass, Nicole. </a:t>
            </a:r>
            <a:r>
              <a:rPr lang="en-US" sz="1200" i="1" dirty="0" smtClean="0"/>
              <a:t>Largest Woman Bodybuilder in the World</a:t>
            </a:r>
            <a:r>
              <a:rPr lang="en-US" sz="1200" dirty="0" smtClean="0"/>
              <a:t>. 2010. </a:t>
            </a:r>
            <a:r>
              <a:rPr lang="en-US" sz="1200" i="1" dirty="0" err="1" smtClean="0"/>
              <a:t>Creatine</a:t>
            </a:r>
            <a:r>
              <a:rPr lang="en-US" sz="1200" i="1" dirty="0" smtClean="0"/>
              <a:t> Galore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11 May 2010. &lt;http://www.creatinejournal.com/‌women-body-builders</a:t>
            </a:r>
            <a:r>
              <a:rPr lang="en-US" sz="1200" dirty="0" smtClean="0"/>
              <a:t>/&gt;.</a:t>
            </a:r>
          </a:p>
          <a:p>
            <a:r>
              <a:rPr lang="en-US" sz="1200" dirty="0" smtClean="0"/>
              <a:t>Benson, M. (1988). Here’s to the men in women’s bodybuilding: Bouquets for the boys. Female bodybuilding and weight training. January, 1988. 31-46</a:t>
            </a:r>
            <a:r>
              <a:rPr lang="en-US" sz="1200" dirty="0" smtClean="0"/>
              <a:t>.</a:t>
            </a:r>
          </a:p>
          <a:p>
            <a:r>
              <a:rPr lang="en-US" sz="1200" dirty="0" smtClean="0"/>
              <a:t>Berg, M. (2004). History of the Joe </a:t>
            </a:r>
            <a:r>
              <a:rPr lang="en-US" sz="1200" dirty="0" err="1" smtClean="0"/>
              <a:t>Weider</a:t>
            </a:r>
            <a:r>
              <a:rPr lang="en-US" sz="1200" dirty="0" smtClean="0"/>
              <a:t> Mr. Olympia. [electronic document] </a:t>
            </a:r>
            <a:r>
              <a:rPr lang="en-US" sz="1200" dirty="0" smtClean="0">
                <a:hlinkClick r:id="rId4"/>
              </a:rPr>
              <a:t>http://www</a:t>
            </a:r>
            <a:r>
              <a:rPr lang="en-US" sz="1200" dirty="0" smtClean="0"/>
              <a:t>. ifbb.com/</a:t>
            </a:r>
            <a:r>
              <a:rPr lang="en-US" sz="1200" dirty="0" err="1" smtClean="0"/>
              <a:t>ifbbolympia</a:t>
            </a:r>
            <a:r>
              <a:rPr lang="en-US" sz="1200" dirty="0" smtClean="0"/>
              <a:t>/history_MrO_text.htm. 20 March 2006. </a:t>
            </a:r>
          </a:p>
          <a:p>
            <a:r>
              <a:rPr lang="en-US" sz="1200" dirty="0" err="1" smtClean="0"/>
              <a:t>Brockingham</a:t>
            </a:r>
            <a:r>
              <a:rPr lang="en-US" sz="1200" dirty="0" smtClean="0"/>
              <a:t>, Len. </a:t>
            </a:r>
            <a:r>
              <a:rPr lang="en-US" sz="1200" i="1" dirty="0" smtClean="0"/>
              <a:t>Liver Damage due to Anabolic Steroids</a:t>
            </a:r>
            <a:r>
              <a:rPr lang="en-US" sz="1200" dirty="0" smtClean="0"/>
              <a:t>. 2010. </a:t>
            </a:r>
            <a:r>
              <a:rPr lang="en-US" sz="1200" i="1" dirty="0" smtClean="0"/>
              <a:t>Hub pages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3 May 2010. &lt;http://hubpages.com/‌hub/‌Causes-and-Remedy-for-Liver-Damage</a:t>
            </a:r>
            <a:r>
              <a:rPr lang="en-US" sz="1200" dirty="0" smtClean="0"/>
              <a:t>&gt;.</a:t>
            </a:r>
          </a:p>
          <a:p>
            <a:r>
              <a:rPr lang="en-US" sz="1200" i="1" dirty="0" smtClean="0"/>
              <a:t>Cell </a:t>
            </a:r>
            <a:r>
              <a:rPr lang="en-US" sz="1200" i="1" dirty="0" smtClean="0"/>
              <a:t>Reproduction</a:t>
            </a:r>
            <a:r>
              <a:rPr lang="en-US" sz="1200" dirty="0" smtClean="0"/>
              <a:t>. 2007. MMX, BBC. </a:t>
            </a:r>
            <a:r>
              <a:rPr lang="en-US" sz="1200" i="1" dirty="0" smtClean="0"/>
              <a:t>BBC News</a:t>
            </a:r>
            <a:r>
              <a:rPr lang="en-US" sz="1200" dirty="0" smtClean="0"/>
              <a:t>. Web. 11 May 2010. &lt;http://www.bbc.co.uk/‌schools/‌</a:t>
            </a:r>
            <a:r>
              <a:rPr lang="en-US" sz="1200" dirty="0" err="1" smtClean="0"/>
              <a:t>gcsebitesize</a:t>
            </a:r>
            <a:r>
              <a:rPr lang="en-US" sz="1200" dirty="0" smtClean="0"/>
              <a:t>/‌science/‌</a:t>
            </a:r>
            <a:r>
              <a:rPr lang="en-US" sz="1200" dirty="0" err="1" smtClean="0"/>
              <a:t>add_ocr</a:t>
            </a:r>
            <a:r>
              <a:rPr lang="en-US" sz="1200" dirty="0" smtClean="0"/>
              <a:t>/‌</a:t>
            </a:r>
            <a:r>
              <a:rPr lang="en-US" sz="1200" dirty="0" err="1" smtClean="0"/>
              <a:t>growth_development</a:t>
            </a:r>
            <a:r>
              <a:rPr lang="en-US" sz="1200" dirty="0" smtClean="0"/>
              <a:t>/‌cellreproductionrev3.shtml</a:t>
            </a:r>
            <a:r>
              <a:rPr lang="en-US" sz="1200" dirty="0" smtClean="0"/>
              <a:t>&gt;.</a:t>
            </a:r>
          </a:p>
          <a:p>
            <a:r>
              <a:rPr lang="en-US" sz="1200" dirty="0" err="1" smtClean="0"/>
              <a:t>Charlesbois</a:t>
            </a:r>
            <a:r>
              <a:rPr lang="en-US" sz="1200" dirty="0" smtClean="0"/>
              <a:t>, Derek. “Taking Steroids: What could it hurt?” </a:t>
            </a:r>
            <a:r>
              <a:rPr lang="en-US" sz="1200" i="1" dirty="0" smtClean="0"/>
              <a:t>BodyBuilding.com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2009. Web. 4 Mar. 2010. &lt;</a:t>
            </a:r>
            <a:r>
              <a:rPr lang="en-US" sz="1200" dirty="0" smtClean="0">
                <a:hlinkClick r:id="rId5"/>
              </a:rPr>
              <a:t>http://www.teenbodybuilding.com/</a:t>
            </a:r>
            <a:r>
              <a:rPr lang="en-US" sz="1200" dirty="0" smtClean="0"/>
              <a:t>‌derek4.htm</a:t>
            </a:r>
            <a:r>
              <a:rPr lang="en-US" sz="1200" dirty="0" smtClean="0"/>
              <a:t>&gt;.</a:t>
            </a:r>
            <a:endParaRPr lang="en-US" sz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5026152"/>
          </a:xfrm>
        </p:spPr>
        <p:txBody>
          <a:bodyPr/>
          <a:lstStyle/>
          <a:p>
            <a:endParaRPr lang="en-US" sz="1200" i="1" dirty="0" smtClean="0"/>
          </a:p>
          <a:p>
            <a:r>
              <a:rPr lang="en-US" sz="1200" i="1" dirty="0" smtClean="0"/>
              <a:t>Clenched Fist</a:t>
            </a:r>
            <a:r>
              <a:rPr lang="en-US" sz="1200" dirty="0" smtClean="0"/>
              <a:t>. </a:t>
            </a:r>
            <a:r>
              <a:rPr lang="en-US" sz="1200" dirty="0" err="1" smtClean="0"/>
              <a:t>N.d</a:t>
            </a:r>
            <a:r>
              <a:rPr lang="en-US" sz="1200" dirty="0" smtClean="0"/>
              <a:t>. </a:t>
            </a:r>
            <a:r>
              <a:rPr lang="en-US" sz="1200" i="1" dirty="0" smtClean="0"/>
              <a:t>Free Republic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15 Oct. 2007. Web. 4 May 2010. &lt;http://www.freerepublic.com/‌focus/‌news/‌2312996/‌posts&gt;.</a:t>
            </a:r>
          </a:p>
          <a:p>
            <a:r>
              <a:rPr lang="en-US" sz="1200" dirty="0" smtClean="0"/>
              <a:t>Deborah. “When Bodybuilding and Steroids Go Too Far.” </a:t>
            </a:r>
            <a:r>
              <a:rPr lang="en-US" sz="1200" i="1" dirty="0" smtClean="0"/>
              <a:t>Life in the Fast Lane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22 May 2008. Web. 7 Mar. 2010. &lt;</a:t>
            </a:r>
            <a:r>
              <a:rPr lang="en-US" sz="1200" dirty="0" smtClean="0">
                <a:hlinkClick r:id="rId2"/>
              </a:rPr>
              <a:t>http://www.lifeinthefastlane.ca/</a:t>
            </a:r>
            <a:r>
              <a:rPr lang="en-US" sz="1200" dirty="0" smtClean="0"/>
              <a:t>‌when-bodybuilding-and-steroids-go-too-far/‌offbeat-news&gt;.</a:t>
            </a:r>
          </a:p>
          <a:p>
            <a:r>
              <a:rPr lang="en-US" sz="1200" i="1" dirty="0" smtClean="0"/>
              <a:t>Depression, dissociation, and PTSD…just kill me.</a:t>
            </a:r>
            <a:r>
              <a:rPr lang="en-US" sz="1200" dirty="0" smtClean="0"/>
              <a:t> Apr.-May 2002. </a:t>
            </a:r>
            <a:r>
              <a:rPr lang="en-US" sz="1200" i="1" dirty="0" smtClean="0"/>
              <a:t>Foster 4Kids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12 May 2010. &lt;http://looneytunes09.wordpress.com/&gt;.</a:t>
            </a:r>
          </a:p>
          <a:p>
            <a:r>
              <a:rPr lang="en-US" sz="1200" i="1" dirty="0" err="1" smtClean="0"/>
              <a:t>Governator</a:t>
            </a:r>
            <a:r>
              <a:rPr lang="en-US" sz="1200" i="1" dirty="0" smtClean="0"/>
              <a:t> Gets Ready to Pump $20 Billion in Speed Camera Violation Revenues into California</a:t>
            </a:r>
            <a:r>
              <a:rPr lang="en-US" sz="1200" dirty="0" smtClean="0"/>
              <a:t>. 16 Feb. 2001. </a:t>
            </a:r>
            <a:r>
              <a:rPr lang="en-US" sz="1200" i="1" dirty="0" smtClean="0"/>
              <a:t>A&amp; R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10 May 2010. &lt;http://www.asphaltandrubber.com/‌news/‌governator-ready-pump-20-billion-speed-camera-violation-revenues-california/&gt;.</a:t>
            </a:r>
          </a:p>
          <a:p>
            <a:r>
              <a:rPr lang="en-US" sz="1200" i="1" dirty="0" smtClean="0"/>
              <a:t>Greg Valentino</a:t>
            </a:r>
            <a:r>
              <a:rPr lang="en-US" sz="1200" dirty="0" smtClean="0"/>
              <a:t>. June 2004. </a:t>
            </a:r>
            <a:r>
              <a:rPr lang="en-US" sz="1200" i="1" dirty="0" err="1" smtClean="0"/>
              <a:t>Mactalk</a:t>
            </a:r>
            <a:r>
              <a:rPr lang="en-US" sz="1200" i="1" dirty="0" smtClean="0"/>
              <a:t> Builder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4 May 2010. &lt;http://forums.macrumors.com/‌</a:t>
            </a:r>
            <a:r>
              <a:rPr lang="en-US" sz="1200" dirty="0" err="1" smtClean="0"/>
              <a:t>showthread.php?t</a:t>
            </a:r>
            <a:r>
              <a:rPr lang="en-US" sz="1200" dirty="0" smtClean="0"/>
              <a:t>=488012</a:t>
            </a:r>
            <a:r>
              <a:rPr lang="en-US" sz="1200" dirty="0" smtClean="0"/>
              <a:t>&gt;.</a:t>
            </a:r>
            <a:endParaRPr lang="en-US" sz="1200" i="1" dirty="0" smtClean="0"/>
          </a:p>
          <a:p>
            <a:r>
              <a:rPr lang="en-US" sz="1200" i="1" dirty="0" smtClean="0"/>
              <a:t>H.S</a:t>
            </a:r>
            <a:r>
              <a:rPr lang="en-US" sz="1200" i="1" dirty="0" smtClean="0"/>
              <a:t>. students use on drugs</a:t>
            </a:r>
            <a:r>
              <a:rPr lang="en-US" sz="1200" dirty="0" smtClean="0"/>
              <a:t>. 2007. </a:t>
            </a:r>
            <a:r>
              <a:rPr lang="en-US" sz="1200" i="1" dirty="0" smtClean="0"/>
              <a:t>Recovery Addiction</a:t>
            </a:r>
            <a:r>
              <a:rPr lang="en-US" sz="1200" dirty="0" smtClean="0"/>
              <a:t>. Office of National Drug Control Policy,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6 May 2010. &lt;http://www.drugaddictionrecovery.net/‌state/‌</a:t>
            </a:r>
            <a:r>
              <a:rPr lang="en-US" sz="1200" dirty="0" err="1" smtClean="0"/>
              <a:t>oregon</a:t>
            </a:r>
            <a:r>
              <a:rPr lang="en-US" sz="1200" dirty="0" smtClean="0"/>
              <a:t>/&gt;.</a:t>
            </a:r>
          </a:p>
          <a:p>
            <a:r>
              <a:rPr lang="en-US" sz="1200" dirty="0" smtClean="0"/>
              <a:t>Joshi, </a:t>
            </a:r>
            <a:r>
              <a:rPr lang="en-US" sz="1200" dirty="0" err="1" smtClean="0"/>
              <a:t>Mohit</a:t>
            </a:r>
            <a:r>
              <a:rPr lang="en-US" sz="1200" dirty="0" smtClean="0"/>
              <a:t>. </a:t>
            </a:r>
            <a:r>
              <a:rPr lang="en-US" sz="1200" i="1" dirty="0" smtClean="0"/>
              <a:t>Warning against Internet ‘’Viagra’’ containing bird droppings</a:t>
            </a:r>
            <a:r>
              <a:rPr lang="en-US" sz="1200" dirty="0" smtClean="0"/>
              <a:t>. </a:t>
            </a:r>
            <a:r>
              <a:rPr lang="en-US" sz="1200" dirty="0" err="1" smtClean="0"/>
              <a:t>N.d</a:t>
            </a:r>
            <a:r>
              <a:rPr lang="en-US" sz="1200" dirty="0" smtClean="0"/>
              <a:t>. </a:t>
            </a:r>
            <a:r>
              <a:rPr lang="en-US" sz="1200" i="1" dirty="0" smtClean="0"/>
              <a:t>Top News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6 Mar. 2010. Web. 5 May 2010. &lt;http://www.topnews.in/‌health/‌regions/‌wellington&gt;.</a:t>
            </a:r>
          </a:p>
          <a:p>
            <a:r>
              <a:rPr lang="en-US" sz="1200" i="1" dirty="0" smtClean="0"/>
              <a:t>Mood Swings</a:t>
            </a:r>
            <a:r>
              <a:rPr lang="en-US" sz="1200" dirty="0" smtClean="0"/>
              <a:t>. 28 Sept. 2008. </a:t>
            </a:r>
            <a:r>
              <a:rPr lang="en-US" sz="1200" i="1" dirty="0" smtClean="0"/>
              <a:t>Wendy Usually Wanders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11 May 2010. &lt;http://wendyusuallywanders.wordpress.com/‌2008/‌09/&gt;.</a:t>
            </a:r>
          </a:p>
          <a:p>
            <a:r>
              <a:rPr lang="en-US" sz="1200" i="1" dirty="0" smtClean="0"/>
              <a:t>The </a:t>
            </a:r>
            <a:r>
              <a:rPr lang="en-US" sz="1200" i="1" dirty="0" err="1" smtClean="0"/>
              <a:t>Natzi</a:t>
            </a:r>
            <a:r>
              <a:rPr lang="en-US" sz="1200" i="1" dirty="0" smtClean="0"/>
              <a:t> Nazi</a:t>
            </a:r>
            <a:r>
              <a:rPr lang="en-US" sz="1200" dirty="0" smtClean="0"/>
              <a:t>. 1991. Organ Policy World, Inc.  </a:t>
            </a:r>
            <a:r>
              <a:rPr lang="en-US" sz="1200" i="1" dirty="0" smtClean="0"/>
              <a:t>World Peace and the German infantry</a:t>
            </a:r>
            <a:r>
              <a:rPr lang="en-US" sz="1200" dirty="0" smtClean="0"/>
              <a:t>. N. </a:t>
            </a:r>
            <a:r>
              <a:rPr lang="en-US" sz="1200" dirty="0" err="1" smtClean="0"/>
              <a:t>pag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8 May 2010. &lt;http://natzi.com/&gt;.</a:t>
            </a:r>
          </a:p>
          <a:p>
            <a:r>
              <a:rPr lang="en-US" sz="1200" i="1" dirty="0" smtClean="0"/>
              <a:t>NFL Steroids</a:t>
            </a:r>
            <a:r>
              <a:rPr lang="en-US" sz="1200" dirty="0" smtClean="0"/>
              <a:t>. 2005. “</a:t>
            </a:r>
            <a:r>
              <a:rPr lang="en-US" sz="1200" dirty="0" err="1" smtClean="0"/>
              <a:t>Williamses</a:t>
            </a:r>
            <a:r>
              <a:rPr lang="en-US" sz="1200" dirty="0" smtClean="0"/>
              <a:t> admit taking prohibited compound to receive bonuses.” </a:t>
            </a:r>
            <a:r>
              <a:rPr lang="en-US" sz="1200" i="1" dirty="0" err="1" smtClean="0"/>
              <a:t>Starcaps</a:t>
            </a:r>
            <a:r>
              <a:rPr lang="en-US" sz="1200" dirty="0" smtClean="0"/>
              <a:t>: n. </a:t>
            </a:r>
            <a:r>
              <a:rPr lang="en-US" sz="1200" dirty="0" err="1" smtClean="0"/>
              <a:t>pag</a:t>
            </a:r>
            <a:r>
              <a:rPr lang="en-US" sz="1200" dirty="0" smtClean="0"/>
              <a:t>. </a:t>
            </a:r>
            <a:r>
              <a:rPr lang="en-US" sz="1200" i="1" dirty="0" smtClean="0"/>
              <a:t>Anabolic Steroids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15 May 2010. &lt;http://rkgit.edu.in/‌</a:t>
            </a:r>
            <a:r>
              <a:rPr lang="en-US" sz="1200" dirty="0" err="1" smtClean="0"/>
              <a:t>anabolics</a:t>
            </a:r>
            <a:r>
              <a:rPr lang="en-US" sz="1200" dirty="0" smtClean="0"/>
              <a:t>/‌tag/‌</a:t>
            </a:r>
            <a:r>
              <a:rPr lang="en-US" sz="1200" dirty="0" err="1" smtClean="0"/>
              <a:t>bumetanide</a:t>
            </a:r>
            <a:r>
              <a:rPr lang="en-US" sz="1200" dirty="0" smtClean="0"/>
              <a:t>/&gt;.</a:t>
            </a:r>
          </a:p>
          <a:p>
            <a:r>
              <a:rPr lang="en-US" sz="1200" i="1" dirty="0" smtClean="0"/>
              <a:t>Potential Non-Invasive DNA Test for Gastric and Colorectal Cancers</a:t>
            </a:r>
            <a:r>
              <a:rPr lang="en-US" sz="1200" dirty="0" smtClean="0"/>
              <a:t>. 2009. </a:t>
            </a:r>
            <a:r>
              <a:rPr lang="en-US" sz="1200" i="1" dirty="0" err="1" smtClean="0"/>
              <a:t>Bioquick</a:t>
            </a:r>
            <a:r>
              <a:rPr lang="en-US" sz="1200" i="1" dirty="0" smtClean="0"/>
              <a:t> News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5 May 2010. &lt;http://www.bioquicknews.com/‌node/‌166&gt;.</a:t>
            </a:r>
          </a:p>
          <a:p>
            <a:endParaRPr lang="en-US" sz="12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1200" dirty="0" err="1" smtClean="0"/>
              <a:t>Rento</a:t>
            </a:r>
            <a:r>
              <a:rPr lang="en-US" sz="1200" dirty="0" smtClean="0"/>
              <a:t>, </a:t>
            </a:r>
            <a:r>
              <a:rPr lang="en-US" sz="1200" dirty="0" err="1" smtClean="0"/>
              <a:t>Anisa</a:t>
            </a:r>
            <a:r>
              <a:rPr lang="en-US" sz="1200" dirty="0" smtClean="0"/>
              <a:t>. “The </a:t>
            </a:r>
            <a:r>
              <a:rPr lang="en-US" sz="1200" dirty="0" err="1" smtClean="0"/>
              <a:t>windsor</a:t>
            </a:r>
            <a:r>
              <a:rPr lang="en-US" sz="1200" dirty="0" smtClean="0"/>
              <a:t>-Bush bloodline.” </a:t>
            </a:r>
            <a:r>
              <a:rPr lang="en-US" sz="1200" i="1" dirty="0" smtClean="0"/>
              <a:t>Unlimited Anima</a:t>
            </a:r>
            <a:r>
              <a:rPr lang="en-US" sz="1200" dirty="0" smtClean="0"/>
              <a:t> 1: 3. </a:t>
            </a:r>
            <a:r>
              <a:rPr lang="en-US" sz="1200" i="1" dirty="0" err="1" smtClean="0"/>
              <a:t>Wordpress</a:t>
            </a:r>
            <a:r>
              <a:rPr lang="en-US" sz="1200" dirty="0" smtClean="0"/>
              <a:t>. Web. 10 May 2010. &lt;http://unlimitedanisa.files.wordpress.com/‌2009/‌10/‌george-bush-picture-1-21.jpg&gt;.</a:t>
            </a:r>
          </a:p>
          <a:p>
            <a:r>
              <a:rPr lang="en-US" sz="1200" i="1" dirty="0" smtClean="0"/>
              <a:t>Ring of Hell</a:t>
            </a:r>
            <a:r>
              <a:rPr lang="en-US" sz="1200" dirty="0" smtClean="0"/>
              <a:t>. </a:t>
            </a:r>
            <a:r>
              <a:rPr lang="en-US" sz="1200" dirty="0" err="1" smtClean="0"/>
              <a:t>N.d</a:t>
            </a:r>
            <a:r>
              <a:rPr lang="en-US" sz="1200" dirty="0" smtClean="0"/>
              <a:t>. </a:t>
            </a:r>
            <a:r>
              <a:rPr lang="en-US" sz="1200" i="1" dirty="0" smtClean="0"/>
              <a:t>Sport Chit Chat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5 May 2010. &lt;http://sportchitchat.com/‌category/‌book-reviews/&gt;.</a:t>
            </a:r>
          </a:p>
          <a:p>
            <a:r>
              <a:rPr lang="en-US" sz="1200" i="1" dirty="0" smtClean="0"/>
              <a:t>Royalty Lips of Gloss</a:t>
            </a:r>
            <a:r>
              <a:rPr lang="en-US" sz="1200" dirty="0" smtClean="0"/>
              <a:t>. 6 Mar. 2001. </a:t>
            </a:r>
            <a:r>
              <a:rPr lang="en-US" sz="1200" i="1" dirty="0" smtClean="0"/>
              <a:t>Royalty Free Exchange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11 May 2010. &lt;http://www.dreamstime.com/‌royalty-free-stock-images-glamour-lips-image2095949&gt;.</a:t>
            </a:r>
          </a:p>
          <a:p>
            <a:r>
              <a:rPr lang="en-US" sz="1200" i="1" dirty="0" smtClean="0"/>
              <a:t>Steroid in Sports</a:t>
            </a:r>
            <a:r>
              <a:rPr lang="en-US" sz="1200" dirty="0" smtClean="0"/>
              <a:t>. 2008. “Steroids: The big drugs.” </a:t>
            </a:r>
            <a:r>
              <a:rPr lang="en-US" sz="1200" i="1" dirty="0" smtClean="0"/>
              <a:t>Drexel Nutritional Development Magazine</a:t>
            </a:r>
            <a:r>
              <a:rPr lang="en-US" sz="1200" dirty="0" smtClean="0"/>
              <a:t> 204 (Sept. 2008): n. </a:t>
            </a:r>
            <a:r>
              <a:rPr lang="en-US" sz="1200" dirty="0" err="1" smtClean="0"/>
              <a:t>pag</a:t>
            </a:r>
            <a:r>
              <a:rPr lang="en-US" sz="1200" dirty="0" smtClean="0"/>
              <a:t>. </a:t>
            </a:r>
            <a:r>
              <a:rPr lang="en-US" sz="1200" i="1" dirty="0" smtClean="0"/>
              <a:t>Drexel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10 May 2010. &lt;http://www.pages.drexel.edu/‌~js838/‌</a:t>
            </a:r>
            <a:r>
              <a:rPr lang="en-US" sz="1200" dirty="0" err="1" smtClean="0"/>
              <a:t>index_files</a:t>
            </a:r>
            <a:r>
              <a:rPr lang="en-US" sz="1200" dirty="0" smtClean="0"/>
              <a:t>/‌page0002.htm&gt;.</a:t>
            </a:r>
          </a:p>
          <a:p>
            <a:r>
              <a:rPr lang="en-US" sz="1200" i="1" dirty="0" smtClean="0"/>
              <a:t>The Ultimate Bicep Machine</a:t>
            </a:r>
            <a:r>
              <a:rPr lang="en-US" sz="1200" dirty="0" smtClean="0"/>
              <a:t>. June 2008. </a:t>
            </a:r>
            <a:r>
              <a:rPr lang="en-US" sz="1200" i="1" dirty="0" err="1" smtClean="0"/>
              <a:t>Mens</a:t>
            </a:r>
            <a:r>
              <a:rPr lang="en-US" sz="1200" i="1" dirty="0" smtClean="0"/>
              <a:t> Garage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2008. Web. 13 May 2010. &lt;http://www.mensgarage.com/‌health/‌the-ultimate-bicep-</a:t>
            </a:r>
            <a:r>
              <a:rPr lang="en-US" sz="1200" dirty="0" err="1" smtClean="0"/>
              <a:t>exercies</a:t>
            </a:r>
            <a:r>
              <a:rPr lang="en-US" sz="1200" dirty="0" smtClean="0"/>
              <a:t>/&gt;.</a:t>
            </a:r>
          </a:p>
          <a:p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CF5716"/>
                </a:solidFill>
              </a:rPr>
              <a:t>What’s so great?</a:t>
            </a:r>
          </a:p>
        </p:txBody>
      </p:sp>
      <p:sp>
        <p:nvSpPr>
          <p:cNvPr id="15364" name="WordArt 4"/>
          <p:cNvSpPr>
            <a:spLocks noChangeArrowheads="1" noChangeShapeType="1" noTextEdit="1"/>
          </p:cNvSpPr>
          <p:nvPr/>
        </p:nvSpPr>
        <p:spPr bwMode="auto">
          <a:xfrm>
            <a:off x="381000" y="1676400"/>
            <a:ext cx="8305800" cy="457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31"/>
              </a:avLst>
            </a:prstTxWarp>
          </a:bodyPr>
          <a:lstStyle/>
          <a:p>
            <a:pPr algn="ctr"/>
            <a:r>
              <a:rPr lang="en-US" sz="3600" kern="10" dirty="0">
                <a:ln w="12700">
                  <a:solidFill>
                    <a:schemeClr val="hlink"/>
                  </a:solidFill>
                  <a:prstDash val="dash"/>
                  <a:round/>
                  <a:headEnd/>
                  <a:tailEnd/>
                </a:ln>
                <a:gradFill rotWithShape="0">
                  <a:gsLst>
                    <a:gs pos="0">
                      <a:schemeClr val="folHlink"/>
                    </a:gs>
                    <a:gs pos="100000">
                      <a:schemeClr val="tx1">
                        <a:alpha val="50000"/>
                      </a:schemeClr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nazi_468x31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524000"/>
            <a:ext cx="8534400" cy="481805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George_20Bush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1524000"/>
            <a:ext cx="5638800" cy="4800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New School Front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527175"/>
            <a:ext cx="8534400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nfl-steroid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600200"/>
            <a:ext cx="8458200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brain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81000" y="1524000"/>
            <a:ext cx="8458200" cy="4648200"/>
          </a:xfrm>
          <a:effectLst>
            <a:outerShdw blurRad="304800" dist="38100" dir="2700000" algn="br">
              <a:srgbClr val="000000">
                <a:alpha val="43000"/>
              </a:srgbClr>
            </a:outerShdw>
            <a:softEdge rad="254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0000" y="381000"/>
            <a:ext cx="1546417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Papyrus"/>
                <a:cs typeface="Papyrus"/>
              </a:rPr>
              <a:t>MOVIE</a:t>
            </a:r>
            <a:endParaRPr lang="en-US" sz="3200" dirty="0">
              <a:latin typeface="Papyrus"/>
              <a:cs typeface="Papyrus"/>
            </a:endParaRPr>
          </a:p>
        </p:txBody>
      </p:sp>
      <p:pic>
        <p:nvPicPr>
          <p:cNvPr id="5" name="Picture 4" descr="arnold_schwarzenegger_002.jpg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81200" y="1752600"/>
            <a:ext cx="5334000" cy="41666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668</TotalTime>
  <Words>1384</Words>
  <Application>Microsoft Office PowerPoint</Application>
  <PresentationFormat>On-screen Show (4:3)</PresentationFormat>
  <Paragraphs>168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Civic</vt:lpstr>
      <vt:lpstr>Performance, Endurance, and Muscle: The art of Bodybuilding</vt:lpstr>
      <vt:lpstr>Have you?</vt:lpstr>
      <vt:lpstr>What’s so great?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The Difference?</vt:lpstr>
      <vt:lpstr>Continued….</vt:lpstr>
      <vt:lpstr>Slide 16</vt:lpstr>
      <vt:lpstr>Medical Uses</vt:lpstr>
      <vt:lpstr>Slide 18</vt:lpstr>
      <vt:lpstr>Slide 19</vt:lpstr>
      <vt:lpstr>Slide 20</vt:lpstr>
      <vt:lpstr>Slide 21</vt:lpstr>
      <vt:lpstr>Slide 22</vt:lpstr>
      <vt:lpstr>Slide 23</vt:lpstr>
      <vt:lpstr>Can you help?</vt:lpstr>
      <vt:lpstr>Slide 25</vt:lpstr>
      <vt:lpstr>Slide 26</vt:lpstr>
      <vt:lpstr>Works Cited</vt:lpstr>
      <vt:lpstr>Slide 28</vt:lpstr>
      <vt:lpstr>Slide 29</vt:lpstr>
    </vt:vector>
  </TitlesOfParts>
  <Company>School District of Springfield Township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107009hss</dc:creator>
  <cp:lastModifiedBy>107009hss</cp:lastModifiedBy>
  <cp:revision>60</cp:revision>
  <dcterms:created xsi:type="dcterms:W3CDTF">2010-05-18T05:26:11Z</dcterms:created>
  <dcterms:modified xsi:type="dcterms:W3CDTF">2010-05-26T13:03:30Z</dcterms:modified>
</cp:coreProperties>
</file>